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9115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имени Героя Советского Союза Владимира Викторовича Орехова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39553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методического Центра  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учителей, преподающих курс 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религиозной культуры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светской этики»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5060"/>
            <a:ext cx="9144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курс ОРКСЭ </a:t>
            </a:r>
          </a:p>
          <a:p>
            <a:pPr algn="ctr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призван способствовать формированию целостного мировоззрения учащихся </a:t>
            </a:r>
          </a:p>
          <a:p>
            <a:pPr algn="ctr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нравственных установок </a:t>
            </a:r>
          </a:p>
          <a:p>
            <a:pPr algn="ctr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поведение в определенных ситуациях.</a:t>
            </a:r>
            <a:endParaRPr lang="ru-RU" sz="3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3786190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реализации  задач инновационной площадки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была создана творческая группа педагогов,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которую вошли представители общеобразовательных учреждений города: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СОШ № 3, МОУ СОШ № 7,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СОШ № 23, МОУ СОШ № 35.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8604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Для реализации  задач выработана СТРАТЕГИЯ: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изучение нормативных документов и разработка локальных актов;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апробация программы взаимодействия с социальными, в том числе с представителями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конфессий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партнерами школы;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 эффективного взаимодействия школы и семьи в целях духовно-нравственного развития и воспитания учащихся;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проведение мониторинговых процедур, в том числе мониторинговые исследования социального, возрастного, национального состава родителей;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диссеминация опыта педагогических работников.</a:t>
            </a:r>
          </a:p>
          <a:p>
            <a:pPr marL="627063" algn="just">
              <a:buFont typeface="Wingdings" pitchFamily="2" charset="2"/>
              <a:buChar char="Ø"/>
              <a:tabLst>
                <a:tab pos="982663" algn="l"/>
              </a:tabLst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20"/>
              </a:lnSpc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Вызовы, проблемы, </a:t>
            </a:r>
          </a:p>
          <a:p>
            <a:pPr algn="ctr">
              <a:lnSpc>
                <a:spcPts val="3320"/>
              </a:lnSpc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риски и технологии решения</a:t>
            </a:r>
          </a:p>
          <a:p>
            <a:pPr marL="627063" algn="just">
              <a:tabLst>
                <a:tab pos="982663" algn="l"/>
              </a:tabLst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142984"/>
          <a:ext cx="885828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428892"/>
                <a:gridCol w="350043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lang="ru-RU" sz="2000" spc="-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latin typeface="Times New Roman" pitchFamily="18" charset="0"/>
                          <a:cs typeface="Times New Roman" pitchFamily="18" charset="0"/>
                        </a:rPr>
                        <a:t>Риски</a:t>
                      </a:r>
                      <a:endParaRPr lang="ru-RU" sz="2000" spc="-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Технологии  решения</a:t>
                      </a:r>
                      <a:endParaRPr lang="ru-RU" sz="2000" spc="-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Недостаточная осведомленность родителей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endParaRPr lang="ru-RU" sz="2000" spc="-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определенного модуля</a:t>
                      </a:r>
                      <a:endParaRPr lang="ru-RU" sz="2000" spc="-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презентаций,</a:t>
                      </a:r>
                      <a:r>
                        <a:rPr lang="ru-RU" sz="2000" spc="-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информационных буклетов, размещение информации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сайте</a:t>
                      </a:r>
                      <a:endParaRPr lang="ru-RU" sz="2000" spc="-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Потребность</a:t>
                      </a:r>
                      <a:r>
                        <a:rPr lang="ru-RU" sz="2000" spc="-5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дополнительном повышении  квалификации педагогов</a:t>
                      </a:r>
                      <a:endParaRPr lang="ru-RU" sz="2000" spc="-5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Недостоверная или искаженная подача материала, опасность перегрузки </a:t>
                      </a:r>
                      <a:r>
                        <a:rPr lang="ru-RU" sz="2000" spc="-5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учащихся информацией</a:t>
                      </a:r>
                      <a:endParaRPr lang="ru-RU" sz="2000" spc="-5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Корпоративное обучение педагогов; курсы повышения квалификации; сотрудничество</a:t>
                      </a:r>
                      <a:r>
                        <a:rPr lang="ru-RU" sz="2000" spc="-5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епархией</a:t>
                      </a:r>
                      <a:endParaRPr lang="ru-RU" sz="2000" spc="-5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Низкий  уровень содержания электронного сопровождения к курсу ОРКСЭ и недостаточное материально-техническое обеспечение курса</a:t>
                      </a:r>
                      <a:endParaRPr lang="ru-RU" sz="2000" spc="-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Большой объем материала, отсутствие словаря, несоответствие материала возрастным особенностям</a:t>
                      </a:r>
                      <a:r>
                        <a:rPr lang="ru-RU" sz="2000" spc="-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spc="-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и доработка учебно-методических пособий (интерактивные презентации, </a:t>
                      </a:r>
                      <a:r>
                        <a:rPr lang="ru-RU" sz="1900" spc="-7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факультативы, уроки, программы </a:t>
                      </a:r>
                      <a:r>
                        <a:rPr lang="ru-RU" sz="2000" spc="-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внеурочной деятельности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900" spc="-7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(МОУ СОШ № 3,</a:t>
                      </a:r>
                      <a:r>
                        <a:rPr lang="ru-RU" sz="1900" spc="-7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7, 23, 24, 29, 35</a:t>
                      </a:r>
                      <a:r>
                        <a:rPr lang="ru-RU" sz="1900" spc="-7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900" spc="-7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 оценивая</a:t>
                      </a:r>
                      <a:endParaRPr lang="ru-RU" sz="2000" spc="-5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spc="-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мотивации</a:t>
                      </a:r>
                      <a:r>
                        <a:rPr lang="ru-RU" sz="2000" spc="-5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учащихся к изучению курса</a:t>
                      </a:r>
                      <a:endParaRPr lang="ru-RU" sz="2000" spc="-5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1900" spc="-7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самостоятельно в выборе системы оценок, на основании локального акта ОУ</a:t>
                      </a:r>
                      <a:endParaRPr lang="ru-RU" sz="1900" spc="-7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14591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20"/>
              </a:lnSpc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ПРОДУКТЫ </a:t>
            </a:r>
          </a:p>
          <a:p>
            <a:pPr algn="ctr">
              <a:lnSpc>
                <a:spcPts val="3320"/>
              </a:lnSpc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инновационной деятельности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духовно-нравственного воспитания и развития учащихся;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методические рекомендации по наполнению курса «Основы духовно-нравственной культуры народов России» в 5-х классах, работающих в режиме ФГОС ООО;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 буклеты для родителей, </a:t>
            </a:r>
          </a:p>
          <a:p>
            <a:pPr algn="ctr">
              <a:tabLst>
                <a:tab pos="982663" algn="l"/>
              </a:tabLst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педагогов по предмету;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интерактивные методические пособия для педагогов, преподающих ОРКСЭ;</a:t>
            </a: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сайт по ОРКСЭ </a:t>
            </a:r>
            <a:r>
              <a:rPr lang="en-US" sz="2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orkse-kms.ucoz.ru</a:t>
            </a:r>
            <a:r>
              <a:rPr lang="ru-RU" sz="2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  <a:tabLst>
                <a:tab pos="982663" algn="l"/>
              </a:tabLst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Положение о порядке выбора модуля и оценивания учебного курса ОРКСЭ.</a:t>
            </a:r>
          </a:p>
          <a:p>
            <a:pPr marL="627063" algn="just">
              <a:buFont typeface="Wingdings" pitchFamily="2" charset="2"/>
              <a:buChar char="Ø"/>
              <a:tabLst>
                <a:tab pos="982663" algn="l"/>
              </a:tabLst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28059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920"/>
              </a:lnSpc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Диссеминация опыта</a:t>
            </a:r>
          </a:p>
          <a:p>
            <a:pPr algn="ctr">
              <a:lnSpc>
                <a:spcPts val="3320"/>
              </a:lnSpc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32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 работы через сборник методических материалов;</a:t>
            </a:r>
          </a:p>
          <a:p>
            <a:pPr algn="ctr">
              <a:lnSpc>
                <a:spcPts val="332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представление опыта работы через семинары, совещания, </a:t>
            </a:r>
            <a:r>
              <a:rPr lang="ru-RU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ts val="3320"/>
              </a:lnSpc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мастер-классы;</a:t>
            </a:r>
          </a:p>
          <a:p>
            <a:pPr algn="ctr">
              <a:lnSpc>
                <a:spcPts val="332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публикация методического материала </a:t>
            </a:r>
          </a:p>
          <a:p>
            <a:pPr algn="ctr">
              <a:lnSpc>
                <a:spcPts val="3320"/>
              </a:lnSpc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сайте.</a:t>
            </a:r>
          </a:p>
          <a:p>
            <a:pPr algn="ctr">
              <a:lnSpc>
                <a:spcPts val="3320"/>
              </a:lnSpc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9109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396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22</cp:revision>
  <dcterms:created xsi:type="dcterms:W3CDTF">2015-06-22T00:11:16Z</dcterms:created>
  <dcterms:modified xsi:type="dcterms:W3CDTF">2015-06-22T22:59:18Z</dcterms:modified>
</cp:coreProperties>
</file>